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</p:sldIdLst>
  <p:sldSz cy="5143500" cx="9144000"/>
  <p:notesSz cx="6858000" cy="9144000"/>
  <p:embeddedFontLst>
    <p:embeddedFont>
      <p:font typeface="Proxima Nova"/>
      <p:regular r:id="rId36"/>
      <p:bold r:id="rId37"/>
      <p:italic r:id="rId38"/>
      <p:boldItalic r:id="rId39"/>
    </p:embeddedFont>
    <p:embeddedFont>
      <p:font typeface="Robo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20" Type="http://schemas.openxmlformats.org/officeDocument/2006/relationships/slide" Target="slides/slide16.xml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schemas.openxmlformats.org/officeDocument/2006/relationships/font" Target="fonts/Roboto-bold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font" Target="fonts/ProximaNova-bold.fntdata"/><Relationship Id="rId14" Type="http://schemas.openxmlformats.org/officeDocument/2006/relationships/slide" Target="slides/slide10.xml"/><Relationship Id="rId36" Type="http://schemas.openxmlformats.org/officeDocument/2006/relationships/font" Target="fonts/ProximaNova-regular.fntdata"/><Relationship Id="rId17" Type="http://schemas.openxmlformats.org/officeDocument/2006/relationships/slide" Target="slides/slide13.xml"/><Relationship Id="rId39" Type="http://schemas.openxmlformats.org/officeDocument/2006/relationships/font" Target="fonts/ProximaNova-boldItalic.fntdata"/><Relationship Id="rId16" Type="http://schemas.openxmlformats.org/officeDocument/2006/relationships/slide" Target="slides/slide12.xml"/><Relationship Id="rId38" Type="http://schemas.openxmlformats.org/officeDocument/2006/relationships/font" Target="fonts/ProximaNova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10.png>
</file>

<file path=ppt/media/image11.gif>
</file>

<file path=ppt/media/image12.png>
</file>

<file path=ppt/media/image13.gif>
</file>

<file path=ppt/media/image2.gif>
</file>

<file path=ppt/media/image3.png>
</file>

<file path=ppt/media/image4.gif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c4c3d039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c4c3d039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c4c3d03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c4c3d03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7c98f19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7c98f19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c4c3d039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c4c3d039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7c98f197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7c98f197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d7c98f197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d7c98f197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b976a6118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b976a611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bd1b495e2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bd1b495e2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b93fe75505_0_9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b93fe75505_0_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b99f7ae34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b99f7ae34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be15aa9ac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be15aa9a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bc946b5aae_7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bc946b5aae_7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7c98f197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7c98f197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bc946b5aae_7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bc946b5aae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c946b5aae_7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bc946b5aae_7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bc946b5aae_7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bc946b5aae_7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bc946b5aae_7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bc946b5aae_7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bc946b5aae_7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bc946b5aae_7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bd1b495e2b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bd1b495e2b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d1b495e2b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bd1b495e2b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bd1b495e2b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bd1b495e2b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b93fe75505_0_9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b93fe75505_0_9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bd1b495e2b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bd1b495e2b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bd1b495e2b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bd1b495e2b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bcdfdfe4b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bcdfdfe4b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7c98f197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7c98f197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be15aa9ac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be15aa9ac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919934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91993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93fe75505_0_9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b93fe75505_0_9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93fe75505_0_9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93fe75505_0_9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Javascript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2- JS Constructors, Call, Apply, Bind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332100" y="1340575"/>
            <a:ext cx="8479800" cy="46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457200" lvl="0" marL="2743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00"/>
              <a:t>But first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332100" y="300950"/>
            <a:ext cx="8479800" cy="46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highlight>
                  <a:schemeClr val="accent6"/>
                </a:highlight>
              </a:rPr>
              <a:t>Who is the owner of a key value pair?</a:t>
            </a:r>
            <a:endParaRPr sz="2000"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var person = {</a:t>
            </a:r>
            <a:endParaRPr sz="2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name: ‘John’,</a:t>
            </a:r>
            <a:endParaRPr sz="2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}  </a:t>
            </a:r>
            <a:endParaRPr i="1" sz="17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8425" y="871450"/>
            <a:ext cx="2402175" cy="260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idx="1" type="body"/>
          </p:nvPr>
        </p:nvSpPr>
        <p:spPr>
          <a:xfrm>
            <a:off x="332100" y="300950"/>
            <a:ext cx="8479800" cy="46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173" y="807400"/>
            <a:ext cx="6129251" cy="328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idx="1" type="body"/>
          </p:nvPr>
        </p:nvSpPr>
        <p:spPr>
          <a:xfrm>
            <a:off x="332100" y="300950"/>
            <a:ext cx="8479800" cy="46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highlight>
                  <a:schemeClr val="accent6"/>
                </a:highlight>
              </a:rPr>
              <a:t>Introduction to this</a:t>
            </a:r>
            <a:endParaRPr sz="2000"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highlight>
                  <a:schemeClr val="lt1"/>
                </a:highlight>
              </a:rPr>
              <a:t>‘this’ refers to owner object </a:t>
            </a:r>
            <a:endParaRPr sz="20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chemeClr val="lt1"/>
              </a:highlight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en">
                <a:solidFill>
                  <a:schemeClr val="dk1"/>
                </a:solidFill>
              </a:rPr>
              <a:t>this inside functions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en">
                <a:solidFill>
                  <a:schemeClr val="dk1"/>
                </a:solidFill>
              </a:rPr>
              <a:t>this inside function methods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332100" y="1194675"/>
            <a:ext cx="8479800" cy="37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8090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8090A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The value of </a:t>
            </a:r>
            <a:r>
              <a:rPr i="1" lang="en" sz="1500">
                <a:solidFill>
                  <a:srgbClr val="08090A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this</a:t>
            </a:r>
            <a:r>
              <a:rPr lang="en" sz="1500">
                <a:solidFill>
                  <a:srgbClr val="08090A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 is determined by how the function was executed:</a:t>
            </a:r>
            <a:endParaRPr sz="1500">
              <a:solidFill>
                <a:srgbClr val="08090A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8090A"/>
              </a:solidFill>
              <a:highlight>
                <a:srgbClr val="76A5A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8090A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08090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 a method (function written inside an object), </a:t>
            </a:r>
            <a:r>
              <a:rPr i="1" lang="en" sz="1500">
                <a:solidFill>
                  <a:srgbClr val="08090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</a:t>
            </a:r>
            <a:r>
              <a:rPr lang="en" sz="1500">
                <a:solidFill>
                  <a:srgbClr val="08090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refers to the owner object.</a:t>
            </a:r>
            <a:endParaRPr sz="1500">
              <a:solidFill>
                <a:srgbClr val="08090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8090A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08090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Alone, </a:t>
            </a:r>
            <a:r>
              <a:rPr i="1" lang="en" sz="1500">
                <a:solidFill>
                  <a:srgbClr val="08090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</a:t>
            </a:r>
            <a:r>
              <a:rPr lang="en" sz="1500">
                <a:solidFill>
                  <a:srgbClr val="08090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refers to the global object.</a:t>
            </a:r>
            <a:endParaRPr sz="1500">
              <a:solidFill>
                <a:srgbClr val="08090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8090A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08090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 a function, </a:t>
            </a:r>
            <a:r>
              <a:rPr i="1" lang="en" sz="1500">
                <a:solidFill>
                  <a:srgbClr val="08090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</a:t>
            </a:r>
            <a:r>
              <a:rPr lang="en" sz="1500">
                <a:solidFill>
                  <a:srgbClr val="08090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refers to the global object.</a:t>
            </a:r>
            <a:endParaRPr i="1" sz="1500">
              <a:solidFill>
                <a:srgbClr val="08090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8090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27323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idx="1" type="body"/>
          </p:nvPr>
        </p:nvSpPr>
        <p:spPr>
          <a:xfrm>
            <a:off x="1545400" y="836050"/>
            <a:ext cx="8479800" cy="46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highlight>
                  <a:schemeClr val="lt1"/>
                </a:highlight>
              </a:rPr>
              <a:t>‘</a:t>
            </a:r>
            <a:r>
              <a:rPr lang="en" sz="2000">
                <a:highlight>
                  <a:schemeClr val="lt1"/>
                </a:highlight>
              </a:rPr>
              <a:t>t</a:t>
            </a:r>
            <a:r>
              <a:rPr lang="en" sz="2000">
                <a:highlight>
                  <a:schemeClr val="lt1"/>
                </a:highlight>
              </a:rPr>
              <a:t>his’ helps us create objects using functions.</a:t>
            </a:r>
            <a:endParaRPr sz="20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/>
          <p:nvPr>
            <p:ph idx="1" type="body"/>
          </p:nvPr>
        </p:nvSpPr>
        <p:spPr>
          <a:xfrm>
            <a:off x="826350" y="945050"/>
            <a:ext cx="507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73238"/>
                </a:solidFill>
                <a:highlight>
                  <a:schemeClr val="lt1"/>
                </a:highlight>
              </a:rPr>
              <a:t>function Player(n, s) {</a:t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73238"/>
                </a:solidFill>
                <a:highlight>
                  <a:schemeClr val="lt1"/>
                </a:highlight>
              </a:rPr>
              <a:t>this.name=n</a:t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73238"/>
                </a:solidFill>
                <a:highlight>
                  <a:schemeClr val="lt1"/>
                </a:highlight>
              </a:rPr>
              <a:t>this.series=s</a:t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73238"/>
                </a:solidFill>
                <a:highlight>
                  <a:schemeClr val="lt1"/>
                </a:highlight>
              </a:rPr>
              <a:t>}</a:t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73238"/>
                </a:solidFill>
                <a:highlight>
                  <a:schemeClr val="lt1"/>
                </a:highlight>
              </a:rPr>
              <a:t>var obj = new Player ( “Walter white” , “Breaking Bad”)</a:t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40">
              <a:solidFill>
                <a:srgbClr val="273238"/>
              </a:solidFill>
              <a:highlight>
                <a:schemeClr val="lt1"/>
              </a:highlight>
            </a:endParaRPr>
          </a:p>
        </p:txBody>
      </p:sp>
      <p:sp>
        <p:nvSpPr>
          <p:cNvPr id="144" name="Google Shape;144;p28"/>
          <p:cNvSpPr txBox="1"/>
          <p:nvPr/>
        </p:nvSpPr>
        <p:spPr>
          <a:xfrm>
            <a:off x="1386200" y="483350"/>
            <a:ext cx="3365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45" name="Google Shape;14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453" y="542900"/>
            <a:ext cx="8732021" cy="34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9"/>
          <p:cNvSpPr txBox="1"/>
          <p:nvPr>
            <p:ph idx="1" type="body"/>
          </p:nvPr>
        </p:nvSpPr>
        <p:spPr>
          <a:xfrm>
            <a:off x="277375" y="693075"/>
            <a:ext cx="8479800" cy="46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So, how did we move from simple functions that return values to creating objects using them…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highlight>
                  <a:schemeClr val="accent6"/>
                </a:highlight>
              </a:rPr>
              <a:t>It’s all because of ‘this’ and ‘new’ keywords. </a:t>
            </a:r>
            <a:endParaRPr sz="2100"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highlight>
                <a:schemeClr val="accent6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Js Constructor functions </a:t>
            </a:r>
            <a:endParaRPr sz="1355"/>
          </a:p>
        </p:txBody>
      </p:sp>
      <p:sp>
        <p:nvSpPr>
          <p:cNvPr id="156" name="Google Shape;156;p30"/>
          <p:cNvSpPr txBox="1"/>
          <p:nvPr>
            <p:ph idx="1" type="body"/>
          </p:nvPr>
        </p:nvSpPr>
        <p:spPr>
          <a:xfrm>
            <a:off x="332100" y="2153375"/>
            <a:ext cx="8479800" cy="3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73238"/>
              </a:buClr>
              <a:buSzPts val="1800"/>
              <a:buChar char="●"/>
            </a:pPr>
            <a:r>
              <a:rPr lang="en" sz="1800">
                <a:solidFill>
                  <a:srgbClr val="273238"/>
                </a:solidFill>
                <a:highlight>
                  <a:srgbClr val="6AA84F"/>
                </a:highlight>
              </a:rPr>
              <a:t>‘</a:t>
            </a:r>
            <a:r>
              <a:rPr lang="en" sz="1800">
                <a:solidFill>
                  <a:srgbClr val="273238"/>
                </a:solidFill>
                <a:highlight>
                  <a:srgbClr val="6AA84F"/>
                </a:highlight>
              </a:rPr>
              <a:t>n</a:t>
            </a:r>
            <a:r>
              <a:rPr lang="en" sz="1800">
                <a:solidFill>
                  <a:srgbClr val="273238"/>
                </a:solidFill>
                <a:highlight>
                  <a:srgbClr val="6AA84F"/>
                </a:highlight>
              </a:rPr>
              <a:t>ew’ </a:t>
            </a:r>
            <a:r>
              <a:rPr lang="en" sz="1800">
                <a:solidFill>
                  <a:srgbClr val="273238"/>
                </a:solidFill>
                <a:highlight>
                  <a:srgbClr val="FFFFFF"/>
                </a:highlight>
              </a:rPr>
              <a:t>keyword is mandatory</a:t>
            </a:r>
            <a:endParaRPr sz="1800">
              <a:solidFill>
                <a:srgbClr val="273238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73238"/>
              </a:buClr>
              <a:buSzPts val="1800"/>
              <a:buChar char="●"/>
            </a:pPr>
            <a:r>
              <a:rPr lang="en" sz="1800">
                <a:solidFill>
                  <a:srgbClr val="273238"/>
                </a:solidFill>
                <a:highlight>
                  <a:srgbClr val="FFFFFF"/>
                </a:highlight>
              </a:rPr>
              <a:t>You can also pass function as argument values</a:t>
            </a:r>
            <a:endParaRPr sz="1800">
              <a:solidFill>
                <a:srgbClr val="273238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73238"/>
              </a:buClr>
              <a:buSzPts val="1800"/>
              <a:buChar char="●"/>
            </a:pPr>
            <a:r>
              <a:rPr lang="en" sz="1800">
                <a:solidFill>
                  <a:srgbClr val="273238"/>
                </a:solidFill>
                <a:highlight>
                  <a:srgbClr val="FFFFFF"/>
                </a:highlight>
              </a:rPr>
              <a:t>Best used for creating multiple objects of same type</a:t>
            </a:r>
            <a:endParaRPr sz="1800">
              <a:solidFill>
                <a:srgbClr val="27323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273238"/>
              </a:solidFill>
              <a:highlight>
                <a:srgbClr val="FFFFFF"/>
              </a:highlight>
            </a:endParaRPr>
          </a:p>
        </p:txBody>
      </p:sp>
      <p:sp>
        <p:nvSpPr>
          <p:cNvPr id="157" name="Google Shape;157;p30"/>
          <p:cNvSpPr txBox="1"/>
          <p:nvPr/>
        </p:nvSpPr>
        <p:spPr>
          <a:xfrm>
            <a:off x="332100" y="1194650"/>
            <a:ext cx="75876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5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Important things to remember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1"/>
          <p:cNvSpPr txBox="1"/>
          <p:nvPr>
            <p:ph idx="1" type="body"/>
          </p:nvPr>
        </p:nvSpPr>
        <p:spPr>
          <a:xfrm>
            <a:off x="521450" y="2263350"/>
            <a:ext cx="83610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We learned about creating custom Objects using Js functions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Creating Objects</a:t>
            </a:r>
            <a:endParaRPr sz="370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2250" y="1403113"/>
            <a:ext cx="2142050" cy="233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2"/>
          <p:cNvSpPr txBox="1"/>
          <p:nvPr/>
        </p:nvSpPr>
        <p:spPr>
          <a:xfrm>
            <a:off x="702225" y="1623300"/>
            <a:ext cx="7824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What if we could </a:t>
            </a:r>
            <a:r>
              <a:rPr lang="en" sz="2400">
                <a:solidFill>
                  <a:schemeClr val="dk1"/>
                </a:solidFill>
                <a:highlight>
                  <a:srgbClr val="FFD966"/>
                </a:highlight>
                <a:latin typeface="Proxima Nova"/>
                <a:ea typeface="Proxima Nova"/>
                <a:cs typeface="Proxima Nova"/>
                <a:sym typeface="Proxima Nova"/>
              </a:rPr>
              <a:t>control </a:t>
            </a: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where ‘this’ belongs?</a:t>
            </a:r>
            <a:endParaRPr sz="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68" name="Google Shape;1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8200" y="2694575"/>
            <a:ext cx="1498250" cy="149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/>
          <p:nvPr>
            <p:ph idx="1" type="body"/>
          </p:nvPr>
        </p:nvSpPr>
        <p:spPr>
          <a:xfrm>
            <a:off x="826350" y="945050"/>
            <a:ext cx="507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73238"/>
                </a:solidFill>
                <a:highlight>
                  <a:schemeClr val="lt1"/>
                </a:highlight>
              </a:rPr>
              <a:t>function Player(n, s) {</a:t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73238"/>
                </a:solidFill>
                <a:highlight>
                  <a:schemeClr val="lt1"/>
                </a:highlight>
              </a:rPr>
              <a:t>this.name=n</a:t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73238"/>
                </a:solidFill>
                <a:highlight>
                  <a:schemeClr val="lt1"/>
                </a:highlight>
              </a:rPr>
              <a:t>this.series=s</a:t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73238"/>
                </a:solidFill>
                <a:highlight>
                  <a:schemeClr val="lt1"/>
                </a:highlight>
              </a:rPr>
              <a:t>}</a:t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73238"/>
                </a:solidFill>
                <a:highlight>
                  <a:schemeClr val="lt1"/>
                </a:highlight>
              </a:rPr>
              <a:t>var obj = new Player ( “Walter white” , “Breaking Bad”)</a:t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73238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40">
              <a:solidFill>
                <a:srgbClr val="273238"/>
              </a:solidFill>
              <a:highlight>
                <a:schemeClr val="lt1"/>
              </a:highlight>
            </a:endParaRPr>
          </a:p>
        </p:txBody>
      </p:sp>
      <p:sp>
        <p:nvSpPr>
          <p:cNvPr id="174" name="Google Shape;174;p33"/>
          <p:cNvSpPr txBox="1"/>
          <p:nvPr/>
        </p:nvSpPr>
        <p:spPr>
          <a:xfrm>
            <a:off x="1386200" y="483350"/>
            <a:ext cx="3365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5" name="Google Shape;1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249" y="345670"/>
            <a:ext cx="8183700" cy="438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type="title"/>
          </p:nvPr>
        </p:nvSpPr>
        <p:spPr>
          <a:xfrm>
            <a:off x="265500" y="1718250"/>
            <a:ext cx="4011600" cy="16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Call, Apply, Bind</a:t>
            </a:r>
            <a:endParaRPr/>
          </a:p>
        </p:txBody>
      </p:sp>
      <p:pic>
        <p:nvPicPr>
          <p:cNvPr id="181" name="Google Shape;1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200" y="1416975"/>
            <a:ext cx="3735925" cy="207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5"/>
          <p:cNvSpPr txBox="1"/>
          <p:nvPr/>
        </p:nvSpPr>
        <p:spPr>
          <a:xfrm>
            <a:off x="1067000" y="911975"/>
            <a:ext cx="71772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8090A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All JavaScript functions has access to some very special methods which we can use to </a:t>
            </a:r>
            <a:r>
              <a:rPr lang="en" sz="1900">
                <a:solidFill>
                  <a:srgbClr val="08090A"/>
                </a:solidFill>
                <a:highlight>
                  <a:srgbClr val="B6D7A8"/>
                </a:highlight>
                <a:latin typeface="Proxima Nova"/>
                <a:ea typeface="Proxima Nova"/>
                <a:cs typeface="Proxima Nova"/>
                <a:sym typeface="Proxima Nova"/>
              </a:rPr>
              <a:t>control</a:t>
            </a:r>
            <a:r>
              <a:rPr lang="en" sz="1900">
                <a:solidFill>
                  <a:srgbClr val="08090A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where ‘</a:t>
            </a:r>
            <a:r>
              <a:rPr i="1" lang="en" sz="1900">
                <a:solidFill>
                  <a:srgbClr val="08090A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this’ </a:t>
            </a:r>
            <a:r>
              <a:rPr lang="en" sz="1900">
                <a:solidFill>
                  <a:srgbClr val="08090A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should refer. </a:t>
            </a:r>
            <a:endParaRPr sz="1900">
              <a:solidFill>
                <a:srgbClr val="08090A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08090A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08090A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08090A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8090A"/>
                </a:solidFill>
                <a:highlight>
                  <a:srgbClr val="FFD966"/>
                </a:highlight>
                <a:latin typeface="Proxima Nova"/>
                <a:ea typeface="Proxima Nova"/>
                <a:cs typeface="Proxima Nova"/>
                <a:sym typeface="Proxima Nova"/>
              </a:rPr>
              <a:t>Such methods are </a:t>
            </a:r>
            <a:r>
              <a:rPr i="1" lang="en" sz="2500">
                <a:solidFill>
                  <a:srgbClr val="08090A"/>
                </a:solidFill>
                <a:highlight>
                  <a:srgbClr val="FFD966"/>
                </a:highlight>
                <a:latin typeface="Proxima Nova"/>
                <a:ea typeface="Proxima Nova"/>
                <a:cs typeface="Proxima Nova"/>
                <a:sym typeface="Proxima Nova"/>
              </a:rPr>
              <a:t>call(), bind() &amp; apply()</a:t>
            </a:r>
            <a:r>
              <a:rPr lang="en" sz="2500">
                <a:solidFill>
                  <a:srgbClr val="08090A"/>
                </a:solidFill>
                <a:highlight>
                  <a:srgbClr val="FFD966"/>
                </a:highlight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2400">
              <a:highlight>
                <a:srgbClr val="FFD966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Call()</a:t>
            </a:r>
            <a:endParaRPr sz="1355"/>
          </a:p>
        </p:txBody>
      </p:sp>
      <p:sp>
        <p:nvSpPr>
          <p:cNvPr id="192" name="Google Shape;192;p36"/>
          <p:cNvSpPr txBox="1"/>
          <p:nvPr>
            <p:ph idx="1" type="body"/>
          </p:nvPr>
        </p:nvSpPr>
        <p:spPr>
          <a:xfrm>
            <a:off x="332100" y="2152950"/>
            <a:ext cx="8479800" cy="3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D9EAD3"/>
                </a:highlight>
              </a:rPr>
              <a:t>call() provides a new value of ‘this’ to the function/method</a:t>
            </a:r>
            <a:r>
              <a:rPr lang="en" sz="1600">
                <a:solidFill>
                  <a:srgbClr val="212121"/>
                </a:solidFill>
                <a:highlight>
                  <a:srgbClr val="FFFFFF"/>
                </a:highlight>
              </a:rPr>
              <a:t>. </a:t>
            </a:r>
            <a:endParaRPr sz="16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8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Apply</a:t>
            </a:r>
            <a:r>
              <a:rPr lang="en">
                <a:highlight>
                  <a:srgbClr val="FFFF00"/>
                </a:highlight>
              </a:rPr>
              <a:t>()</a:t>
            </a:r>
            <a:endParaRPr sz="1355"/>
          </a:p>
        </p:txBody>
      </p:sp>
      <p:sp>
        <p:nvSpPr>
          <p:cNvPr id="198" name="Google Shape;198;p37"/>
          <p:cNvSpPr txBox="1"/>
          <p:nvPr>
            <p:ph idx="1" type="body"/>
          </p:nvPr>
        </p:nvSpPr>
        <p:spPr>
          <a:xfrm>
            <a:off x="332100" y="1624450"/>
            <a:ext cx="8479800" cy="3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12121"/>
                </a:solidFill>
                <a:highlight>
                  <a:srgbClr val="FFFFFF"/>
                </a:highlight>
              </a:rPr>
              <a:t>The apply() method is literally the same as call() method.</a:t>
            </a:r>
            <a:endParaRPr sz="15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12121"/>
                </a:solidFill>
                <a:highlight>
                  <a:srgbClr val="FFFFFF"/>
                </a:highlight>
              </a:rPr>
              <a:t>They just both take arguments differently.</a:t>
            </a:r>
            <a:endParaRPr sz="15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12121"/>
                </a:solidFill>
                <a:highlight>
                  <a:srgbClr val="FFFFFF"/>
                </a:highlight>
              </a:rPr>
              <a:t>Call() takes individual arguments </a:t>
            </a:r>
            <a:r>
              <a:rPr b="1" lang="en" sz="1500">
                <a:solidFill>
                  <a:srgbClr val="212121"/>
                </a:solidFill>
                <a:highlight>
                  <a:srgbClr val="FFFFFF"/>
                </a:highlight>
              </a:rPr>
              <a:t>separated</a:t>
            </a:r>
            <a:r>
              <a:rPr b="1" lang="en" sz="1500">
                <a:solidFill>
                  <a:srgbClr val="212121"/>
                </a:solidFill>
                <a:highlight>
                  <a:srgbClr val="FFFFFF"/>
                </a:highlight>
              </a:rPr>
              <a:t> by comma.</a:t>
            </a:r>
            <a:endParaRPr b="1" sz="15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212121"/>
                </a:solidFill>
                <a:highlight>
                  <a:srgbClr val="FFFFFF"/>
                </a:highlight>
              </a:rPr>
              <a:t>printBio.call(obj, 20, ‘Pune’)</a:t>
            </a:r>
            <a:endParaRPr i="1" sz="15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12121"/>
                </a:solidFill>
                <a:highlight>
                  <a:srgbClr val="FFFFFF"/>
                </a:highlight>
              </a:rPr>
              <a:t>apply() takes a single array of arguments.</a:t>
            </a:r>
            <a:endParaRPr b="1" sz="15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500">
                <a:solidFill>
                  <a:srgbClr val="212121"/>
                </a:solidFill>
                <a:highlight>
                  <a:srgbClr val="FFFFFF"/>
                </a:highlight>
              </a:rPr>
              <a:t>printBio.apply(obj, [ 20, ‘Mumbai’])</a:t>
            </a:r>
            <a:endParaRPr i="1" sz="1500">
              <a:solidFill>
                <a:srgbClr val="21212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Bind</a:t>
            </a:r>
            <a:r>
              <a:rPr lang="en">
                <a:highlight>
                  <a:srgbClr val="FFFF00"/>
                </a:highlight>
              </a:rPr>
              <a:t>()</a:t>
            </a:r>
            <a:endParaRPr sz="1355"/>
          </a:p>
        </p:txBody>
      </p:sp>
      <p:sp>
        <p:nvSpPr>
          <p:cNvPr id="204" name="Google Shape;204;p38"/>
          <p:cNvSpPr txBox="1"/>
          <p:nvPr>
            <p:ph idx="1" type="body"/>
          </p:nvPr>
        </p:nvSpPr>
        <p:spPr>
          <a:xfrm>
            <a:off x="332100" y="1624450"/>
            <a:ext cx="8479800" cy="3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12121"/>
                </a:solidFill>
                <a:highlight>
                  <a:srgbClr val="FFFFFF"/>
                </a:highlight>
              </a:rPr>
              <a:t>You can bind a particular object as ‘this’ to a function and use it later. </a:t>
            </a:r>
            <a:endParaRPr sz="15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212121"/>
                </a:solidFill>
                <a:highlight>
                  <a:srgbClr val="FFFFFF"/>
                </a:highlight>
              </a:rPr>
              <a:t>You cannot use call()  or apply() later, they run immediately. </a:t>
            </a:r>
            <a:endParaRPr sz="17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marR="152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4272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9"/>
          <p:cNvSpPr txBox="1"/>
          <p:nvPr/>
        </p:nvSpPr>
        <p:spPr>
          <a:xfrm>
            <a:off x="3312225" y="2100000"/>
            <a:ext cx="3241500" cy="43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Let’s Recap</a:t>
            </a:r>
            <a:endParaRPr sz="27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0"/>
          <p:cNvSpPr txBox="1"/>
          <p:nvPr/>
        </p:nvSpPr>
        <p:spPr>
          <a:xfrm>
            <a:off x="583250" y="800725"/>
            <a:ext cx="7453500" cy="43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roxima Nova"/>
                <a:ea typeface="Proxima Nova"/>
                <a:cs typeface="Proxima Nova"/>
                <a:sym typeface="Proxima Nova"/>
              </a:rPr>
              <a:t>t</a:t>
            </a:r>
            <a:r>
              <a:rPr lang="en" sz="2700">
                <a:latin typeface="Proxima Nova"/>
                <a:ea typeface="Proxima Nova"/>
                <a:cs typeface="Proxima Nova"/>
                <a:sym typeface="Proxima Nova"/>
              </a:rPr>
              <a:t>his </a:t>
            </a:r>
            <a:r>
              <a:rPr lang="en" sz="2700"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15" name="Google Shape;21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4000" y="944175"/>
            <a:ext cx="3059225" cy="282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1"/>
          <p:cNvSpPr txBox="1"/>
          <p:nvPr/>
        </p:nvSpPr>
        <p:spPr>
          <a:xfrm>
            <a:off x="583250" y="800725"/>
            <a:ext cx="7453500" cy="43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roxima Nova"/>
                <a:ea typeface="Proxima Nova"/>
                <a:cs typeface="Proxima Nova"/>
                <a:sym typeface="Proxima Nova"/>
              </a:rPr>
              <a:t>Function Constructors</a:t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1" name="Google Shape;22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6575" y="1808038"/>
            <a:ext cx="4572000" cy="256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32100" y="300950"/>
            <a:ext cx="8479800" cy="46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highlight>
                  <a:schemeClr val="accent6"/>
                </a:highlight>
              </a:rPr>
              <a:t>How do we</a:t>
            </a:r>
            <a:r>
              <a:rPr lang="en" sz="2000">
                <a:highlight>
                  <a:schemeClr val="accent6"/>
                </a:highlight>
              </a:rPr>
              <a:t> create objects in Javascript.</a:t>
            </a:r>
            <a:endParaRPr sz="2000"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v</a:t>
            </a:r>
            <a:r>
              <a:rPr lang="en" sz="2400"/>
              <a:t>ar person = {}  </a:t>
            </a:r>
            <a:r>
              <a:rPr i="1" lang="en" sz="1700">
                <a:solidFill>
                  <a:srgbClr val="666666"/>
                </a:solidFill>
              </a:rPr>
              <a:t>//object literal</a:t>
            </a:r>
            <a:endParaRPr i="1" sz="17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2"/>
          <p:cNvSpPr txBox="1"/>
          <p:nvPr/>
        </p:nvSpPr>
        <p:spPr>
          <a:xfrm>
            <a:off x="583250" y="800725"/>
            <a:ext cx="7453500" cy="43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roxima Nova"/>
                <a:ea typeface="Proxima Nova"/>
                <a:cs typeface="Proxima Nova"/>
                <a:sym typeface="Proxima Nova"/>
              </a:rPr>
              <a:t>Call, Apply</a:t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7" name="Google Shape;22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3775" y="1237475"/>
            <a:ext cx="2343500" cy="338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3"/>
          <p:cNvSpPr txBox="1"/>
          <p:nvPr/>
        </p:nvSpPr>
        <p:spPr>
          <a:xfrm>
            <a:off x="583250" y="800725"/>
            <a:ext cx="7453500" cy="43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Proxima Nova"/>
                <a:ea typeface="Proxima Nova"/>
                <a:cs typeface="Proxima Nova"/>
                <a:sym typeface="Proxima Nova"/>
              </a:rPr>
              <a:t>Bind</a:t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3" name="Google Shape;23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275" y="1009650"/>
            <a:ext cx="4743450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32100" y="1340575"/>
            <a:ext cx="8479800" cy="46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But, there is one problem with creating objects through previous methods.</a:t>
            </a: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1515625" y="-49725"/>
            <a:ext cx="8479800" cy="46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What if someone told you to create 100 objects?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8475" y="1940900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32100" y="1340575"/>
            <a:ext cx="8479800" cy="46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           </a:t>
            </a:r>
            <a:r>
              <a:rPr lang="en" sz="1800"/>
              <a:t>W</a:t>
            </a:r>
            <a:r>
              <a:rPr lang="en" sz="1800"/>
              <a:t>e need a </a:t>
            </a:r>
            <a:r>
              <a:rPr lang="en" sz="1800">
                <a:highlight>
                  <a:schemeClr val="accent6"/>
                </a:highlight>
              </a:rPr>
              <a:t>better way</a:t>
            </a:r>
            <a:r>
              <a:rPr lang="en" sz="1800"/>
              <a:t> to create multiple objects of same type!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      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 Constructors</a:t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8025" y="789450"/>
            <a:ext cx="3809575" cy="380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What are Constructors?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32100" y="1517275"/>
            <a:ext cx="847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Construct- To build something new or To create something from scratch</a:t>
            </a:r>
            <a:endParaRPr b="1"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50">
                <a:solidFill>
                  <a:srgbClr val="000000"/>
                </a:solidFill>
                <a:highlight>
                  <a:srgbClr val="FFFFFF"/>
                </a:highlight>
              </a:rPr>
              <a:t>The constructor method in JavaScript is a special function used to create objects.</a:t>
            </a:r>
            <a:endParaRPr sz="19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Js Constructor functions </a:t>
            </a:r>
            <a:endParaRPr sz="1355"/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32100" y="1624450"/>
            <a:ext cx="8479800" cy="3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27323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273238"/>
                </a:solidFill>
                <a:highlight>
                  <a:srgbClr val="FFFFFF"/>
                </a:highlight>
              </a:rPr>
              <a:t>We have to provide a blueprint of what key value pair an object should have.</a:t>
            </a:r>
            <a:endParaRPr sz="1700">
              <a:solidFill>
                <a:srgbClr val="27323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27323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273238"/>
                </a:solidFill>
                <a:highlight>
                  <a:srgbClr val="9FC5E8"/>
                </a:highlight>
              </a:rPr>
              <a:t>To do that, we use functions. </a:t>
            </a:r>
            <a:endParaRPr sz="1700">
              <a:solidFill>
                <a:srgbClr val="273238"/>
              </a:solidFill>
              <a:highlight>
                <a:srgbClr val="9FC5E8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273238"/>
              </a:solidFill>
              <a:highlight>
                <a:srgbClr val="FFFFFF"/>
              </a:highlight>
            </a:endParaRPr>
          </a:p>
        </p:txBody>
      </p:sp>
      <p:sp>
        <p:nvSpPr>
          <p:cNvPr id="106" name="Google Shape;106;p21"/>
          <p:cNvSpPr txBox="1"/>
          <p:nvPr/>
        </p:nvSpPr>
        <p:spPr>
          <a:xfrm>
            <a:off x="332100" y="1231150"/>
            <a:ext cx="758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